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2" r:id="rId1"/>
    <p:sldMasterId id="2147483770" r:id="rId2"/>
  </p:sldMasterIdLst>
  <p:notesMasterIdLst>
    <p:notesMasterId r:id="rId37"/>
  </p:notesMasterIdLst>
  <p:sldIdLst>
    <p:sldId id="256" r:id="rId3"/>
    <p:sldId id="321" r:id="rId4"/>
    <p:sldId id="259" r:id="rId5"/>
    <p:sldId id="315" r:id="rId6"/>
    <p:sldId id="322" r:id="rId7"/>
    <p:sldId id="323" r:id="rId8"/>
    <p:sldId id="304" r:id="rId9"/>
    <p:sldId id="314" r:id="rId10"/>
    <p:sldId id="312" r:id="rId11"/>
    <p:sldId id="325" r:id="rId12"/>
    <p:sldId id="297" r:id="rId13"/>
    <p:sldId id="291" r:id="rId14"/>
    <p:sldId id="298" r:id="rId15"/>
    <p:sldId id="295" r:id="rId16"/>
    <p:sldId id="316" r:id="rId17"/>
    <p:sldId id="293" r:id="rId18"/>
    <p:sldId id="299" r:id="rId19"/>
    <p:sldId id="300" r:id="rId20"/>
    <p:sldId id="302" r:id="rId21"/>
    <p:sldId id="324" r:id="rId22"/>
    <p:sldId id="303" r:id="rId23"/>
    <p:sldId id="301" r:id="rId24"/>
    <p:sldId id="318" r:id="rId25"/>
    <p:sldId id="282" r:id="rId26"/>
    <p:sldId id="308" r:id="rId27"/>
    <p:sldId id="309" r:id="rId28"/>
    <p:sldId id="306" r:id="rId29"/>
    <p:sldId id="305" r:id="rId30"/>
    <p:sldId id="283" r:id="rId31"/>
    <p:sldId id="311" r:id="rId32"/>
    <p:sldId id="260" r:id="rId33"/>
    <p:sldId id="320" r:id="rId34"/>
    <p:sldId id="285" r:id="rId35"/>
    <p:sldId id="286" r:id="rId3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Radley" panose="020B0604020202020204" charset="0"/>
      <p:regular r:id="rId42"/>
      <p: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  <p:embeddedFont>
      <p:font typeface="Wingdings 3" panose="05040102010807070707" pitchFamily="18" charset="2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Cutts" initials="CC" lastIdx="3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08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8T15:09:31.379" idx="35">
    <p:pos x="10" y="10"/>
    <p:text>The most critical piece of funding a college educaiton begins with the Free Application for Federal Student Aid.    It takes your family income tax information and using their  formula, determines what your student "needs" for college.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3890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8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39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480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21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61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5710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3445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67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654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831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126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224414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208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916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977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492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9543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8384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463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4512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9217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96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3743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3971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677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6766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968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8357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8345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4672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9769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6633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8567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1449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31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4251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title" idx="2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44475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-231775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●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lvl="2" indent="-1365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lvl="3" indent="-190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400" b="0" i="0" u="none" strike="noStrike" cap="none" dirty="0"/>
          </a:p>
          <a:p>
            <a:pPr lvl="1">
              <a:spcBef>
                <a:spcPts val="0"/>
              </a:spcBef>
            </a:pPr>
            <a:endParaRPr dirty="0"/>
          </a:p>
          <a:p>
            <a:pPr lvl="2">
              <a:spcBef>
                <a:spcPts val="0"/>
              </a:spcBef>
            </a:pPr>
            <a:endParaRPr dirty="0"/>
          </a:p>
          <a:p>
            <a:pPr lvl="3">
              <a:spcBef>
                <a:spcPts val="0"/>
              </a:spcBef>
            </a:pPr>
            <a:endParaRPr dirty="0"/>
          </a:p>
          <a:p>
            <a:pPr lvl="4">
              <a:spcBef>
                <a:spcPts val="0"/>
              </a:spcBef>
            </a:pPr>
            <a:endParaRPr dirty="0"/>
          </a:p>
          <a:p>
            <a:pPr lvl="5">
              <a:spcBef>
                <a:spcPts val="0"/>
              </a:spcBef>
            </a:pPr>
            <a:endParaRPr dirty="0"/>
          </a:p>
          <a:p>
            <a:pPr lvl="6">
              <a:spcBef>
                <a:spcPts val="0"/>
              </a:spcBef>
            </a:pPr>
            <a:endParaRPr dirty="0"/>
          </a:p>
          <a:p>
            <a:pPr lvl="7">
              <a:spcBef>
                <a:spcPts val="0"/>
              </a:spcBef>
            </a:pPr>
            <a:endParaRPr dirty="0"/>
          </a:p>
          <a:p>
            <a:pPr lvl="8">
              <a:spcBef>
                <a:spcPts val="0"/>
              </a:spcBef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974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918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197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9273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1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634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23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5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</a:pPr>
            <a:endParaRPr lang="en-US" sz="1400" b="0" i="0" u="none" strike="noStrike" cap="none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3">
              <a:spcBef>
                <a:spcPts val="0"/>
              </a:spcBef>
            </a:pPr>
            <a:endParaRPr lang="en-US"/>
          </a:p>
          <a:p>
            <a:pPr lvl="4">
              <a:spcBef>
                <a:spcPts val="0"/>
              </a:spcBef>
            </a:pPr>
            <a:endParaRPr lang="en-US"/>
          </a:p>
          <a:p>
            <a:pPr lvl="5">
              <a:spcBef>
                <a:spcPts val="0"/>
              </a:spcBef>
            </a:pPr>
            <a:endParaRPr lang="en-US"/>
          </a:p>
          <a:p>
            <a:pPr lvl="6">
              <a:spcBef>
                <a:spcPts val="0"/>
              </a:spcBef>
            </a:pPr>
            <a:endParaRPr lang="en-US"/>
          </a:p>
          <a:p>
            <a:pPr lvl="7">
              <a:spcBef>
                <a:spcPts val="0"/>
              </a:spcBef>
            </a:pPr>
            <a:endParaRPr lang="en-US"/>
          </a:p>
          <a:p>
            <a:pPr lvl="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79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auhighcollegeandcareercenter.weebly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said.ed.gov/npas/index.htm" TargetMode="External"/><Relationship Id="rId5" Type="http://schemas.openxmlformats.org/officeDocument/2006/relationships/hyperlink" Target="http://www.fafsa.ed.gov/" TargetMode="External"/><Relationship Id="rId4" Type="http://schemas.openxmlformats.org/officeDocument/2006/relationships/hyperlink" Target="https://hilo.hawaii.edu/financialaid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fsa.ed.gov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738137"/>
            <a:ext cx="8229600" cy="19057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dirty="0"/>
              <a:t>Ka’u High Financial Aid Night</a:t>
            </a:r>
            <a:endParaRPr lang="en-US" sz="4400" b="1" i="0" u="none" strike="noStrike" cap="small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2419109"/>
            <a:ext cx="8229600" cy="37070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48437"/>
            </a:pPr>
            <a:endParaRPr lang="en-US" sz="274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48437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48437"/>
            </a:pPr>
            <a:b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20" y="4084983"/>
            <a:ext cx="397192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8D23-69C1-4CA4-A3BE-6B12CB89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3441188"/>
          </a:xfrm>
        </p:spPr>
        <p:txBody>
          <a:bodyPr/>
          <a:lstStyle/>
          <a:p>
            <a:pPr algn="ctr"/>
            <a:r>
              <a:rPr lang="en-US" sz="6000" dirty="0"/>
              <a:t>2 Parts to the FAFSA</a:t>
            </a:r>
            <a:br>
              <a:rPr lang="en-US" sz="6000" dirty="0"/>
            </a:br>
            <a:br>
              <a:rPr lang="en-US" dirty="0"/>
            </a:br>
            <a:r>
              <a:rPr lang="en-US" sz="5400" dirty="0"/>
              <a:t>Student &amp; Parent</a:t>
            </a:r>
          </a:p>
        </p:txBody>
      </p:sp>
    </p:spTree>
    <p:extLst>
      <p:ext uri="{BB962C8B-B14F-4D97-AF65-F5344CB8AC3E}">
        <p14:creationId xmlns:p14="http://schemas.microsoft.com/office/powerpoint/2010/main" val="273013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 parent?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8527143" cy="2442020"/>
          </a:xfrm>
        </p:spPr>
        <p:txBody>
          <a:bodyPr>
            <a:normAutofit/>
          </a:bodyPr>
          <a:lstStyle/>
          <a:p>
            <a:r>
              <a:rPr lang="en-US" dirty="0"/>
              <a:t>Not a grandparent, auntie, uncle, sibling, or other relative  unless formally adopted</a:t>
            </a:r>
          </a:p>
          <a:p>
            <a:r>
              <a:rPr lang="en-US" dirty="0"/>
              <a:t>Not legal guardian</a:t>
            </a:r>
          </a:p>
          <a:p>
            <a:r>
              <a:rPr lang="en-US" dirty="0"/>
              <a:t>Not someone who has unofficially assumed responsibility for a student. </a:t>
            </a:r>
          </a:p>
          <a:p>
            <a:pPr lvl="1"/>
            <a:r>
              <a:rPr lang="en-US" dirty="0"/>
              <a:t>Couch surfing    MV1 form  - file without parent information  </a:t>
            </a:r>
          </a:p>
          <a:p>
            <a:r>
              <a:rPr lang="en-US" dirty="0"/>
              <a:t>Not a Foster care giver – student files without parent information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591457" y="3493213"/>
            <a:ext cx="8258628" cy="3113070"/>
          </a:xfrm>
        </p:spPr>
        <p:txBody>
          <a:bodyPr>
            <a:normAutofit/>
          </a:bodyPr>
          <a:lstStyle/>
          <a:p>
            <a:pPr marL="98425" indent="0">
              <a:buNone/>
            </a:pPr>
            <a:r>
              <a:rPr lang="en-US" sz="2800" b="1" dirty="0"/>
              <a:t>Separated parents</a:t>
            </a:r>
          </a:p>
          <a:p>
            <a:r>
              <a:rPr lang="en-US" dirty="0"/>
              <a:t>Parent who provides the most care</a:t>
            </a:r>
          </a:p>
          <a:p>
            <a:endParaRPr lang="en-US" dirty="0"/>
          </a:p>
          <a:p>
            <a:r>
              <a:rPr lang="en-US" i="1" dirty="0"/>
              <a:t>NOT who claimed student on income tax forms      </a:t>
            </a:r>
          </a:p>
          <a:p>
            <a:endParaRPr lang="en-US" i="1" dirty="0"/>
          </a:p>
          <a:p>
            <a:r>
              <a:rPr lang="en-US" dirty="0"/>
              <a:t>Must include married step-parent income</a:t>
            </a:r>
          </a:p>
        </p:txBody>
      </p:sp>
    </p:spTree>
    <p:extLst>
      <p:ext uri="{BB962C8B-B14F-4D97-AF65-F5344CB8AC3E}">
        <p14:creationId xmlns:p14="http://schemas.microsoft.com/office/powerpoint/2010/main" val="346119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6338" y="364632"/>
            <a:ext cx="7055380" cy="1400530"/>
          </a:xfrm>
        </p:spPr>
        <p:txBody>
          <a:bodyPr/>
          <a:lstStyle/>
          <a:p>
            <a:r>
              <a:rPr lang="en-US" dirty="0"/>
              <a:t>FSA  ID</a:t>
            </a:r>
            <a:br>
              <a:rPr lang="en-US" dirty="0"/>
            </a:br>
            <a:r>
              <a:rPr lang="en-US" sz="2400" dirty="0"/>
              <a:t>Federal Student Aid </a:t>
            </a:r>
            <a:br>
              <a:rPr lang="en-US" sz="2400" dirty="0"/>
            </a:br>
            <a:r>
              <a:rPr lang="en-US" sz="2400" dirty="0"/>
              <a:t>https://fsaid.ed.gov/npas/index.htm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>
          <a:xfrm>
            <a:off x="5185458" y="2798621"/>
            <a:ext cx="3353164" cy="975859"/>
          </a:xfrm>
        </p:spPr>
        <p:txBody>
          <a:bodyPr/>
          <a:lstStyle/>
          <a:p>
            <a:r>
              <a:rPr lang="en-US" dirty="0"/>
              <a:t>Parent FSA</a:t>
            </a:r>
          </a:p>
          <a:p>
            <a:r>
              <a:rPr lang="en-US" dirty="0"/>
              <a:t>Students FSA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6661" y="2208945"/>
            <a:ext cx="4580617" cy="44076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FSA ID is your electronic passport to federal student aid online.</a:t>
            </a:r>
          </a:p>
          <a:p>
            <a:endParaRPr lang="en-US" dirty="0"/>
          </a:p>
          <a:p>
            <a:r>
              <a:rPr lang="en-US" sz="2000" dirty="0"/>
              <a:t>It’s a log in and password for Federal Student Aid</a:t>
            </a:r>
          </a:p>
          <a:p>
            <a:endParaRPr lang="en-US" sz="2000" dirty="0"/>
          </a:p>
          <a:p>
            <a:r>
              <a:rPr lang="en-US" sz="2000" dirty="0"/>
              <a:t>Use it to sign your FAFSA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WRITE DOWN FSA ID </a:t>
            </a:r>
            <a:r>
              <a:rPr lang="en-US" sz="2000" dirty="0"/>
              <a:t>Login and Passwords for both parent &amp; student and email to both parties.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sz="quarter" idx="4"/>
          </p:nvPr>
        </p:nvSpPr>
        <p:spPr>
          <a:xfrm>
            <a:off x="5185456" y="3881203"/>
            <a:ext cx="3353165" cy="2442995"/>
          </a:xfrm>
        </p:spPr>
        <p:txBody>
          <a:bodyPr/>
          <a:lstStyle/>
          <a:p>
            <a:r>
              <a:rPr lang="en-US" dirty="0"/>
              <a:t>Create a FSA ID for both student and parent</a:t>
            </a:r>
          </a:p>
          <a:p>
            <a:endParaRPr lang="en-US" dirty="0"/>
          </a:p>
          <a:p>
            <a:r>
              <a:rPr lang="en-US" dirty="0"/>
              <a:t>If more than one student the parent FSA ID is the same.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5458" y="4768770"/>
            <a:ext cx="3501341" cy="98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6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at fafsa.ed.gov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870858" y="1600201"/>
            <a:ext cx="7815942" cy="3668486"/>
          </a:xfrm>
        </p:spPr>
        <p:txBody>
          <a:bodyPr/>
          <a:lstStyle/>
          <a:p>
            <a:pPr marL="98425" indent="0">
              <a:buNone/>
            </a:pPr>
            <a:endParaRPr lang="en-US" dirty="0"/>
          </a:p>
          <a:p>
            <a:pPr marL="98425" indent="0">
              <a:buNone/>
            </a:pPr>
            <a:r>
              <a:rPr lang="en-US" dirty="0"/>
              <a:t>For both student and parent you’ll need:</a:t>
            </a:r>
          </a:p>
          <a:p>
            <a:endParaRPr lang="en-US" dirty="0"/>
          </a:p>
          <a:p>
            <a:r>
              <a:rPr lang="en-US" dirty="0"/>
              <a:t>Social Security #</a:t>
            </a:r>
          </a:p>
          <a:p>
            <a:r>
              <a:rPr lang="en-US" dirty="0"/>
              <a:t>Driver’s License # (if you have one)</a:t>
            </a:r>
          </a:p>
          <a:p>
            <a:r>
              <a:rPr lang="en-US" dirty="0"/>
              <a:t>Info Cash/Savings balances</a:t>
            </a:r>
          </a:p>
          <a:p>
            <a:r>
              <a:rPr lang="en-US" dirty="0"/>
              <a:t>TAX formation</a:t>
            </a:r>
          </a:p>
          <a:p>
            <a:pPr lvl="1"/>
            <a:r>
              <a:rPr lang="en-US" dirty="0"/>
              <a:t>Income tax will populate when you enter your Social Security #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5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Federal Financial Aid Philosophy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28436" y="1853248"/>
            <a:ext cx="6711654" cy="4195481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The less $ you have</a:t>
            </a:r>
          </a:p>
          <a:p>
            <a:r>
              <a:rPr lang="en-US" altLang="en-US" dirty="0"/>
              <a:t>The more $ you qualify for</a:t>
            </a:r>
          </a:p>
          <a:p>
            <a:pPr lvl="1"/>
            <a:r>
              <a:rPr lang="en-US" altLang="en-US" dirty="0"/>
              <a:t>College Expenses</a:t>
            </a:r>
          </a:p>
          <a:p>
            <a:pPr lvl="1"/>
            <a:r>
              <a:rPr lang="en-US" altLang="en-US" dirty="0"/>
              <a:t>Programs, Opportunities, Academic Support</a:t>
            </a:r>
          </a:p>
          <a:p>
            <a:pPr lvl="2"/>
            <a:r>
              <a:rPr lang="en-US" altLang="en-US" sz="1800" dirty="0"/>
              <a:t>Underserved minorities</a:t>
            </a:r>
          </a:p>
          <a:p>
            <a:pPr lvl="2"/>
            <a:r>
              <a:rPr lang="en-US" altLang="en-US" sz="1800" dirty="0"/>
              <a:t>First in your family to go to college</a:t>
            </a:r>
          </a:p>
          <a:p>
            <a:pPr lvl="2"/>
            <a:r>
              <a:rPr lang="en-US" altLang="en-US" sz="1800" dirty="0"/>
              <a:t>Underserved region</a:t>
            </a:r>
          </a:p>
          <a:p>
            <a:pPr lvl="2"/>
            <a:r>
              <a:rPr lang="en-US" altLang="en-US" sz="1800" dirty="0"/>
              <a:t>Underserved major</a:t>
            </a:r>
          </a:p>
          <a:p>
            <a:pPr lvl="2"/>
            <a:r>
              <a:rPr lang="en-US" altLang="en-US" sz="1800" dirty="0"/>
              <a:t>Non-traditional career choice</a:t>
            </a:r>
          </a:p>
          <a:p>
            <a:pPr lvl="2"/>
            <a:r>
              <a:rPr lang="en-US" altLang="en-US" sz="1800" dirty="0"/>
              <a:t>Athletic or Fines Arts talent</a:t>
            </a:r>
          </a:p>
          <a:p>
            <a:pPr lvl="2"/>
            <a:r>
              <a:rPr lang="en-US" altLang="en-US" sz="1800" dirty="0"/>
              <a:t>Many others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3611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28" y="747993"/>
            <a:ext cx="7055380" cy="1400530"/>
          </a:xfrm>
        </p:spPr>
        <p:txBody>
          <a:bodyPr/>
          <a:lstStyle/>
          <a:p>
            <a:r>
              <a:rPr lang="en-US" dirty="0"/>
              <a:t>When to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28" y="1640781"/>
            <a:ext cx="7264297" cy="4195481"/>
          </a:xfrm>
        </p:spPr>
        <p:txBody>
          <a:bodyPr/>
          <a:lstStyle/>
          <a:p>
            <a:r>
              <a:rPr lang="en-US" dirty="0"/>
              <a:t>October  1 – every year prior to a college semester</a:t>
            </a:r>
          </a:p>
          <a:p>
            <a:r>
              <a:rPr lang="en-US" dirty="0"/>
              <a:t>Deadlines vary by institution </a:t>
            </a:r>
          </a:p>
          <a:p>
            <a:pPr lvl="1"/>
            <a:r>
              <a:rPr lang="en-US" dirty="0"/>
              <a:t>Deadlines are firm – do your homework, meet each school’s deadline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File the day you have paid your monthly bills, or when your cash is the lowest amount for the month. 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STATISTIC </a:t>
            </a:r>
            <a:r>
              <a:rPr lang="en-US" dirty="0"/>
              <a:t> -  Students who apply in fall, receive more than those who file later in the school year. </a:t>
            </a:r>
          </a:p>
        </p:txBody>
      </p:sp>
    </p:spTree>
    <p:extLst>
      <p:ext uri="{BB962C8B-B14F-4D97-AF65-F5344CB8AC3E}">
        <p14:creationId xmlns:p14="http://schemas.microsoft.com/office/powerpoint/2010/main" val="4178723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7" y="676111"/>
            <a:ext cx="7055380" cy="1400530"/>
          </a:xfrm>
        </p:spPr>
        <p:txBody>
          <a:bodyPr/>
          <a:lstStyle/>
          <a:p>
            <a:r>
              <a:rPr lang="en-US" dirty="0"/>
              <a:t>List colleges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920167" y="2081124"/>
            <a:ext cx="3298113" cy="3435349"/>
          </a:xfrm>
        </p:spPr>
        <p:txBody>
          <a:bodyPr/>
          <a:lstStyle/>
          <a:p>
            <a:pPr marL="98425" indent="0">
              <a:buNone/>
            </a:pPr>
            <a:r>
              <a:rPr lang="en-US" dirty="0"/>
              <a:t>You can list 10 colleges on your FAFSA</a:t>
            </a:r>
          </a:p>
          <a:p>
            <a:pPr marL="98425" indent="0">
              <a:buNone/>
            </a:pPr>
            <a:endParaRPr lang="en-US" dirty="0"/>
          </a:p>
          <a:p>
            <a:pPr marL="98425" indent="0">
              <a:buNone/>
            </a:pPr>
            <a:r>
              <a:rPr lang="en-US" dirty="0"/>
              <a:t>If you do not list a college, the college will not provide a student aid report</a:t>
            </a:r>
          </a:p>
          <a:p>
            <a:pPr marL="98425" indent="0">
              <a:buNone/>
            </a:pPr>
            <a:br>
              <a:rPr lang="en-US" dirty="0"/>
            </a:br>
            <a:r>
              <a:rPr lang="en-US" dirty="0"/>
              <a:t>List one Hawaiian school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334442" y="2076641"/>
            <a:ext cx="3298115" cy="4200245"/>
          </a:xfrm>
        </p:spPr>
        <p:txBody>
          <a:bodyPr/>
          <a:lstStyle/>
          <a:p>
            <a:r>
              <a:rPr lang="en-US" dirty="0"/>
              <a:t>If you apply to more than 10 (!) you can add them to your FAFSA later.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34" y="3771835"/>
            <a:ext cx="1593369" cy="1285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97029-BF38-4ABB-9EDF-79C2AD94DE95}"/>
              </a:ext>
            </a:extLst>
          </p:cNvPr>
          <p:cNvSpPr txBox="1"/>
          <p:nvPr/>
        </p:nvSpPr>
        <p:spPr>
          <a:xfrm>
            <a:off x="1078787" y="5465852"/>
            <a:ext cx="666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Submit college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2047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1860" y="786093"/>
            <a:ext cx="7055380" cy="1400530"/>
          </a:xfrm>
        </p:spPr>
        <p:txBody>
          <a:bodyPr/>
          <a:lstStyle/>
          <a:p>
            <a:r>
              <a:rPr lang="en-US" dirty="0"/>
              <a:t>What happens to my FAFSA information?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457200" y="2639028"/>
            <a:ext cx="4038599" cy="3304572"/>
          </a:xfrm>
        </p:spPr>
        <p:txBody>
          <a:bodyPr/>
          <a:lstStyle/>
          <a:p>
            <a:r>
              <a:rPr lang="en-US" dirty="0"/>
              <a:t>Feds &amp; State receive it and use their methodology to determine your eligibility for grants, work study and student loans.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4648201" y="2639028"/>
            <a:ext cx="4038599" cy="3142361"/>
          </a:xfrm>
        </p:spPr>
        <p:txBody>
          <a:bodyPr/>
          <a:lstStyle/>
          <a:p>
            <a:r>
              <a:rPr lang="en-US" dirty="0"/>
              <a:t>Colleges use it to award your federal, state or institutional grants, scholarships, work study, loans, eligibility for special programs and to verify other information on your application.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89" y="4741923"/>
            <a:ext cx="2028357" cy="172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86" y="464293"/>
            <a:ext cx="7055380" cy="1135907"/>
          </a:xfrm>
        </p:spPr>
        <p:txBody>
          <a:bodyPr/>
          <a:lstStyle/>
          <a:p>
            <a:r>
              <a:rPr lang="en-US" dirty="0"/>
              <a:t>Financial Aid Speak</a:t>
            </a:r>
            <a:br>
              <a:rPr lang="en-US" dirty="0"/>
            </a:br>
            <a:r>
              <a:rPr lang="en-US" dirty="0"/>
              <a:t>EFC &amp; SAR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672863" cy="41957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EFC  </a:t>
            </a:r>
          </a:p>
          <a:p>
            <a:endParaRPr lang="en-US" dirty="0"/>
          </a:p>
          <a:p>
            <a:pPr marL="98425" indent="0">
              <a:buNone/>
            </a:pPr>
            <a:r>
              <a:rPr lang="en-US" dirty="0"/>
              <a:t>FAFSA Determines your </a:t>
            </a:r>
            <a:r>
              <a:rPr lang="en-US" dirty="0">
                <a:solidFill>
                  <a:srgbClr val="FF0000"/>
                </a:solidFill>
              </a:rPr>
              <a:t>Expected Family Contribution  </a:t>
            </a:r>
            <a:r>
              <a:rPr lang="en-US" b="1" dirty="0"/>
              <a:t>EFC</a:t>
            </a:r>
          </a:p>
          <a:p>
            <a:pPr marL="98425" indent="0">
              <a:buNone/>
            </a:pPr>
            <a:r>
              <a:rPr lang="en-US" dirty="0"/>
              <a:t> </a:t>
            </a:r>
          </a:p>
          <a:p>
            <a:pPr marL="98425" indent="0">
              <a:buNone/>
            </a:pPr>
            <a:r>
              <a:rPr lang="en-US" dirty="0"/>
              <a:t>(What the feds think your family should pay for your college costs)</a:t>
            </a:r>
          </a:p>
          <a:p>
            <a:pPr marL="98425" indent="0">
              <a:buNone/>
            </a:pPr>
            <a:r>
              <a:rPr lang="en-US" dirty="0"/>
              <a:t>You want this to be LOW (Zero is good!)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948003" y="2160589"/>
            <a:ext cx="4195997" cy="394226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SAR</a:t>
            </a:r>
            <a:r>
              <a:rPr lang="en-US" sz="4000" dirty="0"/>
              <a:t> </a:t>
            </a:r>
          </a:p>
          <a:p>
            <a:endParaRPr lang="en-US" dirty="0"/>
          </a:p>
          <a:p>
            <a:r>
              <a:rPr lang="en-US" dirty="0"/>
              <a:t>Colleges will </a:t>
            </a:r>
            <a:r>
              <a:rPr lang="en-US" dirty="0">
                <a:solidFill>
                  <a:srgbClr val="FF0000"/>
                </a:solidFill>
              </a:rPr>
              <a:t>provide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Student Aid Report </a:t>
            </a:r>
            <a:r>
              <a:rPr lang="en-US" dirty="0"/>
              <a:t>  </a:t>
            </a:r>
            <a:r>
              <a:rPr lang="en-US" b="1" dirty="0"/>
              <a:t>SAR</a:t>
            </a:r>
          </a:p>
          <a:p>
            <a:pPr marL="98425" indent="0">
              <a:buNone/>
            </a:pPr>
            <a:endParaRPr lang="en-US" dirty="0"/>
          </a:p>
          <a:p>
            <a:pPr marL="98425" indent="0">
              <a:buNone/>
            </a:pPr>
            <a:r>
              <a:rPr lang="en-US" dirty="0"/>
              <a:t>(What the college can offer you in financial aid)</a:t>
            </a:r>
          </a:p>
          <a:p>
            <a:pPr marL="98425" indent="0">
              <a:buNone/>
            </a:pPr>
            <a:br>
              <a:rPr lang="en-US" dirty="0"/>
            </a:br>
            <a:r>
              <a:rPr lang="en-US" dirty="0"/>
              <a:t>You want this to be high – fully funded is a possibility</a:t>
            </a:r>
          </a:p>
        </p:txBody>
      </p:sp>
    </p:spTree>
    <p:extLst>
      <p:ext uri="{BB962C8B-B14F-4D97-AF65-F5344CB8AC3E}">
        <p14:creationId xmlns:p14="http://schemas.microsoft.com/office/powerpoint/2010/main" val="351304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Most Financial Aid Packages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84710" y="2122769"/>
            <a:ext cx="8229600" cy="3907641"/>
          </a:xfrm>
        </p:spPr>
        <p:txBody>
          <a:bodyPr/>
          <a:lstStyle/>
          <a:p>
            <a:pPr eaLnBrk="1" hangingPunct="1"/>
            <a:r>
              <a:rPr lang="en-US" altLang="en-US" dirty="0"/>
              <a:t>Include a combination</a:t>
            </a:r>
          </a:p>
          <a:p>
            <a:pPr lvl="1" eaLnBrk="1" hangingPunct="1"/>
            <a:r>
              <a:rPr lang="en-US" altLang="en-US" dirty="0"/>
              <a:t>Grants – Gift Aid</a:t>
            </a:r>
          </a:p>
          <a:p>
            <a:pPr lvl="1" eaLnBrk="1" hangingPunct="1"/>
            <a:r>
              <a:rPr lang="en-US" altLang="en-US" dirty="0"/>
              <a:t>Scholarships – Gift Aid</a:t>
            </a:r>
          </a:p>
          <a:p>
            <a:pPr lvl="1" eaLnBrk="1" hangingPunct="1"/>
            <a:r>
              <a:rPr lang="en-US" altLang="en-US" dirty="0"/>
              <a:t>Work Study – part time job</a:t>
            </a:r>
          </a:p>
          <a:p>
            <a:pPr lvl="1" eaLnBrk="1" hangingPunct="1"/>
            <a:r>
              <a:rPr lang="en-US" altLang="en-US" dirty="0"/>
              <a:t>Student Self Help (student’s job)</a:t>
            </a:r>
          </a:p>
          <a:p>
            <a:pPr lvl="1"/>
            <a:r>
              <a:rPr lang="en-US" altLang="en-US" dirty="0"/>
              <a:t>Loans – must be repaid</a:t>
            </a:r>
          </a:p>
          <a:p>
            <a:pPr lvl="1" eaLnBrk="1" hangingPunct="1"/>
            <a:endParaRPr lang="en-US" altLang="en-US" dirty="0"/>
          </a:p>
          <a:p>
            <a:pPr marL="457207" lvl="1" indent="0" eaLnBrk="1" hangingPunct="1"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Most Ka’u students will qualify for maximum gift aid </a:t>
            </a:r>
            <a:r>
              <a:rPr lang="en-US" altLang="en-US" b="1" i="1" u="sng" dirty="0">
                <a:solidFill>
                  <a:srgbClr val="FF0000"/>
                </a:solidFill>
              </a:rPr>
              <a:t>IF THEY FILE early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Statistic - Most students have some debt upon graduation</a:t>
            </a:r>
          </a:p>
        </p:txBody>
      </p:sp>
      <p:pic>
        <p:nvPicPr>
          <p:cNvPr id="501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36" y="1300396"/>
            <a:ext cx="19891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1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77" y="452718"/>
            <a:ext cx="7859730" cy="1400530"/>
          </a:xfrm>
        </p:spPr>
        <p:txBody>
          <a:bodyPr/>
          <a:lstStyle/>
          <a:p>
            <a:r>
              <a:rPr lang="en-US" dirty="0"/>
              <a:t>Visit the new Career Center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2052925"/>
            <a:ext cx="8536000" cy="4195481"/>
          </a:xfrm>
        </p:spPr>
        <p:txBody>
          <a:bodyPr>
            <a:normAutofit/>
          </a:bodyPr>
          <a:lstStyle/>
          <a:p>
            <a:r>
              <a:rPr lang="en-US" sz="2400" dirty="0"/>
              <a:t>Room 16  dedicated to career and college planning</a:t>
            </a:r>
          </a:p>
          <a:p>
            <a:r>
              <a:rPr lang="en-US" sz="2400" dirty="0"/>
              <a:t>Scholarships</a:t>
            </a:r>
          </a:p>
          <a:p>
            <a:r>
              <a:rPr lang="en-US" sz="2400" dirty="0"/>
              <a:t>College application</a:t>
            </a:r>
          </a:p>
          <a:p>
            <a:r>
              <a:rPr lang="en-US" sz="2400" dirty="0"/>
              <a:t>FAFSA filing    Wednesday mornings 8:30 to 10 a.m.</a:t>
            </a:r>
          </a:p>
          <a:p>
            <a:endParaRPr lang="en-US" dirty="0"/>
          </a:p>
          <a:p>
            <a:r>
              <a:rPr lang="en-US" sz="2400" dirty="0"/>
              <a:t>Website</a:t>
            </a:r>
          </a:p>
          <a:p>
            <a:pPr lvl="0"/>
            <a:r>
              <a:rPr lang="en-US" u="sng" dirty="0">
                <a:hlinkClick r:id="rId2"/>
              </a:rPr>
              <a:t>https://kauhighcollegeandcareercenter.weebly.com/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2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6317-9761-4427-AE29-F405C46A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398368" cy="1400530"/>
          </a:xfrm>
        </p:spPr>
        <p:txBody>
          <a:bodyPr/>
          <a:lstStyle/>
          <a:p>
            <a:r>
              <a:rPr lang="en-US" dirty="0"/>
              <a:t>I filed a FAFSA, Now What?</a:t>
            </a:r>
            <a:br>
              <a:rPr lang="en-US" dirty="0"/>
            </a:br>
            <a:br>
              <a:rPr lang="en-US" dirty="0"/>
            </a:br>
            <a:r>
              <a:rPr lang="en-US" sz="2800" b="1" i="1" dirty="0">
                <a:solidFill>
                  <a:srgbClr val="FF0000"/>
                </a:solidFill>
              </a:rPr>
              <a:t>Money doesn’t fall from the sky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6D410-4F8D-4F38-ABC7-7F2A8B863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18" y="2371424"/>
            <a:ext cx="7843690" cy="4195481"/>
          </a:xfrm>
        </p:spPr>
        <p:txBody>
          <a:bodyPr/>
          <a:lstStyle/>
          <a:p>
            <a:r>
              <a:rPr lang="en-US" dirty="0"/>
              <a:t>Check college(s) application portal under Financial Aid</a:t>
            </a:r>
          </a:p>
          <a:p>
            <a:r>
              <a:rPr lang="en-US" dirty="0"/>
              <a:t>Verify FAFSA has been received by each college</a:t>
            </a:r>
          </a:p>
          <a:p>
            <a:r>
              <a:rPr lang="en-US" dirty="0"/>
              <a:t>Watch for SAR  (Student Aid Report) from each college</a:t>
            </a:r>
          </a:p>
          <a:p>
            <a:r>
              <a:rPr lang="en-US" dirty="0"/>
              <a:t>Call the Financial Aid Offices if no SAR within 10 days of filing your FAFSA</a:t>
            </a:r>
          </a:p>
          <a:p>
            <a:pPr marL="0" indent="0">
              <a:buNone/>
            </a:pPr>
            <a:r>
              <a:rPr lang="en-US" dirty="0"/>
              <a:t>		Ask to check the status of your financial aid</a:t>
            </a:r>
          </a:p>
          <a:p>
            <a:pPr marL="0" indent="0">
              <a:buNone/>
            </a:pPr>
            <a:r>
              <a:rPr lang="en-US" dirty="0"/>
              <a:t>		Ask when to expect your SAR</a:t>
            </a:r>
          </a:p>
          <a:p>
            <a:pPr marL="0" indent="0">
              <a:buNone/>
            </a:pPr>
            <a:r>
              <a:rPr lang="en-US" dirty="0"/>
              <a:t>		Ask if they need to verify anything on the FAFSA</a:t>
            </a:r>
          </a:p>
        </p:txBody>
      </p:sp>
    </p:spTree>
    <p:extLst>
      <p:ext uri="{BB962C8B-B14F-4D97-AF65-F5344CB8AC3E}">
        <p14:creationId xmlns:p14="http://schemas.microsoft.com/office/powerpoint/2010/main" val="3224489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21278"/>
          </a:xfrm>
        </p:spPr>
        <p:txBody>
          <a:bodyPr/>
          <a:lstStyle/>
          <a:p>
            <a:r>
              <a:rPr lang="en-US" dirty="0"/>
              <a:t>Common FAFSA Mistakes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273996"/>
            <a:ext cx="4191001" cy="51312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Filing on the wrong website</a:t>
            </a:r>
            <a:br>
              <a:rPr lang="en-US" dirty="0"/>
            </a:br>
            <a:r>
              <a:rPr lang="en-US" i="1" dirty="0">
                <a:solidFill>
                  <a:srgbClr val="FFFF00"/>
                </a:solidFill>
              </a:rPr>
              <a:t>Remember NOT  FAFSA.com</a:t>
            </a:r>
          </a:p>
          <a:p>
            <a:endParaRPr lang="en-US" i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Failure to Submit </a:t>
            </a:r>
          </a:p>
          <a:p>
            <a:endParaRPr lang="en-US" dirty="0"/>
          </a:p>
          <a:p>
            <a:r>
              <a:rPr lang="en-US" dirty="0"/>
              <a:t>Failure to Sign</a:t>
            </a:r>
          </a:p>
          <a:p>
            <a:endParaRPr lang="en-US" dirty="0"/>
          </a:p>
          <a:p>
            <a:r>
              <a:rPr lang="en-US" dirty="0"/>
              <a:t>Missing Deadlines</a:t>
            </a:r>
          </a:p>
          <a:p>
            <a:endParaRPr lang="en-US" dirty="0"/>
          </a:p>
          <a:p>
            <a:r>
              <a:rPr lang="en-US" dirty="0"/>
              <a:t>Leaving spaces blank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Not applying to college</a:t>
            </a:r>
          </a:p>
          <a:p>
            <a:endParaRPr lang="en-US" dirty="0"/>
          </a:p>
          <a:p>
            <a:r>
              <a:rPr lang="en-US" dirty="0"/>
              <a:t>Not verifying FAFSA with college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620691" y="1273996"/>
            <a:ext cx="4038599" cy="4355235"/>
          </a:xfrm>
        </p:spPr>
        <p:txBody>
          <a:bodyPr>
            <a:normAutofit lnSpcReduction="10000"/>
          </a:bodyPr>
          <a:lstStyle/>
          <a:p>
            <a:pPr marL="98425" indent="0">
              <a:buNone/>
            </a:pPr>
            <a:r>
              <a:rPr lang="en-US" dirty="0"/>
              <a:t>Failure to include untaxed income (child support or SS benefits)</a:t>
            </a:r>
          </a:p>
          <a:p>
            <a:endParaRPr lang="en-US" dirty="0"/>
          </a:p>
          <a:p>
            <a:pPr marL="98425" indent="0">
              <a:buNone/>
            </a:pPr>
            <a:r>
              <a:rPr lang="en-US" dirty="0"/>
              <a:t>Failure to include spouse income</a:t>
            </a:r>
          </a:p>
          <a:p>
            <a:pPr marL="98425" indent="0">
              <a:buNone/>
            </a:pPr>
            <a:endParaRPr lang="en-US" dirty="0"/>
          </a:p>
          <a:p>
            <a:pPr marL="98425" indent="0">
              <a:buNone/>
            </a:pPr>
            <a:r>
              <a:rPr lang="en-US" dirty="0"/>
              <a:t>Failure to list a college</a:t>
            </a:r>
          </a:p>
          <a:p>
            <a:pPr marL="98425" indent="0">
              <a:buNone/>
            </a:pPr>
            <a:endParaRPr lang="en-US" dirty="0"/>
          </a:p>
          <a:p>
            <a:pPr marL="98425" indent="0">
              <a:buNone/>
            </a:pPr>
            <a:r>
              <a:rPr lang="en-US" dirty="0"/>
              <a:t>Failure to list Hawaii college</a:t>
            </a:r>
          </a:p>
          <a:p>
            <a:pPr marL="98425" indent="0">
              <a:buNone/>
            </a:pPr>
            <a:endParaRPr lang="en-US" dirty="0"/>
          </a:p>
          <a:p>
            <a:pPr marL="98425" indent="0">
              <a:buNone/>
            </a:pPr>
            <a:r>
              <a:rPr lang="en-US" dirty="0"/>
              <a:t>Parent Level of Education</a:t>
            </a:r>
          </a:p>
        </p:txBody>
      </p:sp>
    </p:spTree>
    <p:extLst>
      <p:ext uri="{BB962C8B-B14F-4D97-AF65-F5344CB8AC3E}">
        <p14:creationId xmlns:p14="http://schemas.microsoft.com/office/powerpoint/2010/main" val="285227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FAFSA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824483" y="1829747"/>
            <a:ext cx="3908687" cy="4195763"/>
          </a:xfrm>
        </p:spPr>
        <p:txBody>
          <a:bodyPr>
            <a:normAutofit/>
          </a:bodyPr>
          <a:lstStyle/>
          <a:p>
            <a:pPr marL="98425" indent="0">
              <a:buNone/>
            </a:pPr>
            <a:r>
              <a:rPr lang="en-US" dirty="0"/>
              <a:t>Selective Service Registration</a:t>
            </a:r>
          </a:p>
          <a:p>
            <a:endParaRPr lang="en-US" dirty="0"/>
          </a:p>
          <a:p>
            <a:pPr marL="98425" indent="0">
              <a:buNone/>
            </a:pPr>
            <a:r>
              <a:rPr lang="en-US" dirty="0"/>
              <a:t>Special Circumstance</a:t>
            </a:r>
          </a:p>
          <a:p>
            <a:pPr marL="98425" indent="0">
              <a:buNone/>
            </a:pPr>
            <a:endParaRPr lang="en-US" dirty="0"/>
          </a:p>
          <a:p>
            <a:pPr marL="98425" indent="0">
              <a:buNone/>
            </a:pPr>
            <a:r>
              <a:rPr lang="en-US" dirty="0"/>
              <a:t>FAFSA Deadline</a:t>
            </a:r>
          </a:p>
          <a:p>
            <a:pPr marL="98425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5238568" y="1737594"/>
            <a:ext cx="3298115" cy="4200245"/>
          </a:xfrm>
        </p:spPr>
        <p:txBody>
          <a:bodyPr>
            <a:normAutofit/>
          </a:bodyPr>
          <a:lstStyle/>
          <a:p>
            <a:pPr marL="98425" indent="0">
              <a:buNone/>
            </a:pPr>
            <a:r>
              <a:rPr lang="en-US" dirty="0"/>
              <a:t>FSA ID  Parent </a:t>
            </a:r>
          </a:p>
          <a:p>
            <a:pPr marL="98425" indent="0">
              <a:buNone/>
            </a:pPr>
            <a:endParaRPr lang="en-US" dirty="0"/>
          </a:p>
          <a:p>
            <a:pPr marL="98425" indent="0">
              <a:buNone/>
            </a:pPr>
            <a:r>
              <a:rPr lang="en-US" dirty="0"/>
              <a:t>50/50 Custody</a:t>
            </a:r>
          </a:p>
          <a:p>
            <a:pPr marL="98425" indent="0">
              <a:buNone/>
            </a:pPr>
            <a:endParaRPr lang="en-US" dirty="0"/>
          </a:p>
          <a:p>
            <a:pPr marL="98425" indent="0">
              <a:buNone/>
            </a:pPr>
            <a:r>
              <a:rPr lang="en-US" dirty="0"/>
              <a:t>How often to file</a:t>
            </a:r>
          </a:p>
          <a:p>
            <a:pPr marL="98425" indent="0">
              <a:buNone/>
            </a:pPr>
            <a:endParaRPr lang="en-US" dirty="0"/>
          </a:p>
          <a:p>
            <a:pPr marL="98425" indent="0">
              <a:buNone/>
            </a:pPr>
            <a:r>
              <a:rPr lang="en-US" dirty="0"/>
              <a:t>Parent Education Level</a:t>
            </a:r>
          </a:p>
        </p:txBody>
      </p:sp>
    </p:spTree>
    <p:extLst>
      <p:ext uri="{BB962C8B-B14F-4D97-AF65-F5344CB8AC3E}">
        <p14:creationId xmlns:p14="http://schemas.microsoft.com/office/powerpoint/2010/main" val="1099014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made a mistake?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in to your FAFSA account</a:t>
            </a:r>
          </a:p>
          <a:p>
            <a:r>
              <a:rPr lang="en-US" dirty="0"/>
              <a:t>Make the changes</a:t>
            </a:r>
          </a:p>
          <a:p>
            <a:r>
              <a:rPr lang="en-US" dirty="0"/>
              <a:t>SUBMIT</a:t>
            </a:r>
          </a:p>
          <a:p>
            <a:r>
              <a:rPr lang="en-US" dirty="0"/>
              <a:t>Confirm with college financial aid office</a:t>
            </a:r>
          </a:p>
        </p:txBody>
      </p:sp>
    </p:spTree>
    <p:extLst>
      <p:ext uri="{BB962C8B-B14F-4D97-AF65-F5344CB8AC3E}">
        <p14:creationId xmlns:p14="http://schemas.microsoft.com/office/powerpoint/2010/main" val="1346880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1" i="0" u="none" strike="noStrike" cap="small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Financing an education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0167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47916"/>
              <a:buFont typeface="Arial"/>
              <a:buChar char="●"/>
            </a:pPr>
            <a:r>
              <a:rPr lang="en-US" sz="240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Student’s  responsibility</a:t>
            </a:r>
            <a:endParaRPr lang="en-US"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9166"/>
            </a:pPr>
            <a:r>
              <a:rPr lang="en-US" sz="2000" b="1" dirty="0">
                <a:solidFill>
                  <a:srgbClr val="FF0000"/>
                </a:solidFill>
              </a:rPr>
              <a:t>Advocate for yourself! 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9166"/>
            </a:pPr>
            <a:r>
              <a:rPr lang="en-US" sz="2000" b="1" dirty="0">
                <a:solidFill>
                  <a:srgbClr val="FF0000"/>
                </a:solidFill>
              </a:rPr>
              <a:t>Make friends in high places. 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9166"/>
            </a:pPr>
            <a:r>
              <a:rPr lang="en-US" dirty="0"/>
              <a:t>Contact your college financial aid office for questions about your SAR.  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9166"/>
            </a:pPr>
            <a:r>
              <a:rPr lang="en-US" dirty="0"/>
              <a:t>If you think there has been a mistake, review your FAFSA and make changes. 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9166"/>
            </a:pPr>
            <a:r>
              <a:rPr lang="en-US" dirty="0"/>
              <a:t>Be sure to submit them!  Contact financial aid offices and ask them to recalculate your SAR. </a:t>
            </a: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9166"/>
            </a:pPr>
            <a:endParaRPr lang="en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30000"/>
            </a:pPr>
            <a:r>
              <a:rPr lang="en-US" dirty="0"/>
              <a:t>University of Hawaii B+ Scholarship! </a:t>
            </a:r>
            <a:endParaRPr lang="en-US" b="0" i="0" u="none" strike="noStrike" cap="none" dirty="0">
              <a:solidFill>
                <a:schemeClr val="lt1"/>
              </a:solidFill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Apply for local Scholarships</a:t>
            </a:r>
            <a:b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  <a:p>
            <a: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fastweb.com  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Scholarship Search Engine!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8311" y="4283139"/>
            <a:ext cx="719528" cy="129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Scholarships take work!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484710" y="1595330"/>
            <a:ext cx="8229600" cy="4530725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Not just for 4.0 student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Variety of styles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If financial need is criteria, often scholarships use different rules than FAFSA</a:t>
            </a:r>
          </a:p>
          <a:p>
            <a:pPr marL="342906" indent="-342906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/>
              <a:t>Pay attention to details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/>
              <a:t>Deadlines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/>
              <a:t>Letters of Recommendation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/>
              <a:t>Qualifications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/>
              <a:t>Complete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marL="742962" lvl="1" indent="-285755" algn="ctr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i="1" dirty="0">
                <a:solidFill>
                  <a:srgbClr val="FFFF00"/>
                </a:solidFill>
              </a:rPr>
              <a:t>Scholarships go to the students </a:t>
            </a:r>
          </a:p>
          <a:p>
            <a:pPr marL="742962" lvl="1" indent="-285755" algn="ctr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i="1" dirty="0">
                <a:solidFill>
                  <a:srgbClr val="FFFF00"/>
                </a:solidFill>
              </a:rPr>
              <a:t>who actively seek them!</a:t>
            </a: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i="1" dirty="0">
              <a:solidFill>
                <a:srgbClr val="FF0000"/>
              </a:solidFill>
            </a:endParaRPr>
          </a:p>
          <a:p>
            <a:pPr marL="742962" lvl="1" indent="-285755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54" y="2863882"/>
            <a:ext cx="23050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Discriminating? Yes!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07939"/>
            <a:ext cx="7859712" cy="5000422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Offered based on anything the donor chooses: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/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Ethnicity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Religion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Interest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Talent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Personal Quality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Grades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Family background			Or any combination!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Life experiences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Major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School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Region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Life challenge</a:t>
            </a:r>
          </a:p>
          <a:p>
            <a:pPr marL="742962" lvl="1" indent="-285755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Other</a:t>
            </a:r>
          </a:p>
          <a:p>
            <a:pPr marL="457207" lvl="1" indent="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25" y="1853248"/>
            <a:ext cx="2124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3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Do I Win?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95155" y="2022328"/>
            <a:ext cx="8229600" cy="452596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Apply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Meet Deadlines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Show how you are the best candidate </a:t>
            </a:r>
            <a:r>
              <a:rPr lang="en-US" altLang="en-US" i="1" u="sng" dirty="0"/>
              <a:t>based on the criteria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Highlight your history by demonstrating common values with sponsor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5"/>
          <a:stretch/>
        </p:blipFill>
        <p:spPr>
          <a:xfrm>
            <a:off x="6248634" y="1308770"/>
            <a:ext cx="1441320" cy="17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Opportunities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827700" y="2060577"/>
            <a:ext cx="3298113" cy="1853878"/>
          </a:xfrm>
        </p:spPr>
        <p:txBody>
          <a:bodyPr/>
          <a:lstStyle/>
          <a:p>
            <a:r>
              <a:rPr lang="en-US" dirty="0"/>
              <a:t>McKee Foundation</a:t>
            </a:r>
          </a:p>
          <a:p>
            <a:endParaRPr lang="en-US" dirty="0"/>
          </a:p>
          <a:p>
            <a:r>
              <a:rPr lang="en-US" dirty="0"/>
              <a:t>Ka’u Chamber of Commerce</a:t>
            </a:r>
          </a:p>
          <a:p>
            <a:endParaRPr lang="en-US" dirty="0"/>
          </a:p>
          <a:p>
            <a:endParaRPr lang="en-US" sz="1942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King Kamehameha Schools</a:t>
            </a:r>
          </a:p>
          <a:p>
            <a:endParaRPr lang="en-US" dirty="0"/>
          </a:p>
          <a:p>
            <a:r>
              <a:rPr lang="en-US" dirty="0" err="1"/>
              <a:t>O’Ka’u</a:t>
            </a:r>
            <a:r>
              <a:rPr lang="en-US" dirty="0"/>
              <a:t> </a:t>
            </a:r>
            <a:r>
              <a:rPr lang="en-US" dirty="0" err="1"/>
              <a:t>Kakou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0BE54-A3BB-461E-AD1F-BE8B592B8E36}"/>
              </a:ext>
            </a:extLst>
          </p:cNvPr>
          <p:cNvSpPr txBox="1"/>
          <p:nvPr/>
        </p:nvSpPr>
        <p:spPr>
          <a:xfrm>
            <a:off x="1335640" y="3876459"/>
            <a:ext cx="6832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Check with  Mrs. Walker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Or 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Mrs. Cutts 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For new scholarships regularly.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80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1" i="0" u="none" strike="noStrike" cap="small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Scholarships		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$500 million </a:t>
            </a:r>
            <a:r>
              <a:rPr lang="en-US" sz="300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accepted in grants &amp; scholarships!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endParaRPr lang="en-US"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Apply!!!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Criteria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Neatness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Deadline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Letter of recommendation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300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Supportive documents (transcripts, etc.)</a:t>
            </a:r>
            <a:endParaRPr lang="en-US"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3278" y="3288505"/>
            <a:ext cx="1371599" cy="114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ctrTitle"/>
          </p:nvPr>
        </p:nvSpPr>
        <p:spPr>
          <a:xfrm>
            <a:off x="457200" y="73290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5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is college?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44940" cy="1400530"/>
          </a:xfrm>
        </p:spPr>
        <p:txBody>
          <a:bodyPr/>
          <a:lstStyle/>
          <a:p>
            <a:r>
              <a:rPr lang="en-US" dirty="0"/>
              <a:t>    Tip #1  Grow up - Own it!</a:t>
            </a:r>
            <a:br>
              <a:rPr lang="en-US" dirty="0"/>
            </a:br>
            <a:r>
              <a:rPr lang="en-US" sz="3600" dirty="0"/>
              <a:t>Use your resources &amp; follow through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2706633"/>
          </a:xfrm>
        </p:spPr>
        <p:txBody>
          <a:bodyPr>
            <a:normAutofit/>
          </a:bodyPr>
          <a:lstStyle/>
          <a:p>
            <a:pPr marL="98425" indent="0">
              <a:buNone/>
            </a:pPr>
            <a:r>
              <a:rPr lang="en-US" dirty="0"/>
              <a:t>Assume ownership</a:t>
            </a:r>
          </a:p>
          <a:p>
            <a:pPr marL="98425" indent="0">
              <a:buNone/>
            </a:pPr>
            <a:r>
              <a:rPr lang="en-US" dirty="0"/>
              <a:t>Organization</a:t>
            </a:r>
          </a:p>
          <a:p>
            <a:pPr marL="98425" indent="0">
              <a:buNone/>
            </a:pPr>
            <a:r>
              <a:rPr lang="en-US" dirty="0"/>
              <a:t>Academic effort</a:t>
            </a:r>
          </a:p>
          <a:p>
            <a:pPr marL="98425" indent="0">
              <a:buNone/>
            </a:pPr>
            <a:r>
              <a:rPr lang="en-US" dirty="0"/>
              <a:t>Tenacity</a:t>
            </a:r>
          </a:p>
          <a:p>
            <a:pPr marL="98425" indent="0">
              <a:buNone/>
            </a:pPr>
            <a:r>
              <a:rPr lang="en-US" dirty="0"/>
              <a:t>Passion</a:t>
            </a:r>
          </a:p>
          <a:p>
            <a:pPr marL="98425" indent="0">
              <a:buNone/>
            </a:pPr>
            <a:r>
              <a:rPr lang="en-US" dirty="0"/>
              <a:t>Money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444678" y="2038956"/>
            <a:ext cx="3298115" cy="3564208"/>
          </a:xfrm>
        </p:spPr>
        <p:txBody>
          <a:bodyPr>
            <a:normAutofit/>
          </a:bodyPr>
          <a:lstStyle/>
          <a:p>
            <a:pPr marL="98425" indent="0">
              <a:buNone/>
            </a:pPr>
            <a:r>
              <a:rPr lang="en-US" dirty="0"/>
              <a:t>Funding your education is YOUR responsibility.</a:t>
            </a:r>
          </a:p>
          <a:p>
            <a:pPr marL="98425" indent="0">
              <a:buNone/>
            </a:pPr>
            <a:r>
              <a:rPr lang="en-US" dirty="0"/>
              <a:t>Develop your network</a:t>
            </a:r>
          </a:p>
          <a:p>
            <a:pPr marL="98425" indent="0">
              <a:buNone/>
            </a:pPr>
            <a:r>
              <a:rPr lang="en-US" dirty="0"/>
              <a:t>Respond &amp; follow through</a:t>
            </a:r>
          </a:p>
          <a:p>
            <a:pPr marL="98425" indent="0">
              <a:buNone/>
            </a:pPr>
            <a:r>
              <a:rPr lang="en-US" dirty="0"/>
              <a:t>Strong work ethic</a:t>
            </a:r>
          </a:p>
          <a:p>
            <a:pPr marL="98425" indent="0">
              <a:buNone/>
            </a:pPr>
            <a:r>
              <a:rPr lang="en-US" dirty="0"/>
              <a:t>Resourceful</a:t>
            </a:r>
          </a:p>
          <a:p>
            <a:pPr marL="98425" indent="0">
              <a:buNone/>
            </a:pPr>
            <a:r>
              <a:rPr lang="en-US" dirty="0"/>
              <a:t>Focus on WHY you are going to college</a:t>
            </a:r>
          </a:p>
          <a:p>
            <a:pPr marL="98425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5103" y="5496484"/>
            <a:ext cx="8177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Deadlines are NOT suggestions</a:t>
            </a:r>
          </a:p>
        </p:txBody>
      </p:sp>
    </p:spTree>
    <p:extLst>
      <p:ext uri="{BB962C8B-B14F-4D97-AF65-F5344CB8AC3E}">
        <p14:creationId xmlns:p14="http://schemas.microsoft.com/office/powerpoint/2010/main" val="2888461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8764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1" i="0" u="none" strike="noStrike" cap="small" dirty="0">
                <a:solidFill>
                  <a:schemeClr val="lt2"/>
                </a:solidFill>
                <a:sym typeface="Arial"/>
              </a:rPr>
              <a:t>Tip #2  </a:t>
            </a:r>
            <a:r>
              <a:rPr lang="en-US" sz="3200" dirty="0"/>
              <a:t>Professional Web Presence</a:t>
            </a:r>
            <a:endParaRPr lang="en-US" sz="3200" b="1" i="0" u="none" strike="noStrike" cap="small" dirty="0">
              <a:solidFill>
                <a:schemeClr val="lt2"/>
              </a:solidFill>
              <a:sym typeface="Arial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989351"/>
            <a:ext cx="8229600" cy="564004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dirty="0">
                <a:solidFill>
                  <a:schemeClr val="tx1"/>
                </a:solidFill>
              </a:rPr>
              <a:t>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mail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address that you can access anywhere – gmail, yahoo, hotmail, etc.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– myname @  gmail.com 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b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Check it Regularly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1" dirty="0">
                <a:solidFill>
                  <a:srgbClr val="FF0000"/>
                </a:solidFill>
              </a:rPr>
              <a:t>Follow through with whatever they want</a:t>
            </a:r>
            <a:endParaRPr lang="en-US" sz="2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 email folders: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FAFSA</a:t>
            </a:r>
            <a:b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Individual College Correspondence Files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Store login and passwords 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it a habit to check email messages daily  - </a:t>
            </a:r>
            <a:br>
              <a:rPr lang="en-US" sz="160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 doesn’t matter if YOU prefer text messages.  Colleges begin all correspondence with email. Check it daily </a:t>
            </a:r>
            <a:r>
              <a:rPr lang="en-US" b="1" i="1" u="sng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&amp; follow through. </a:t>
            </a:r>
            <a:endParaRPr lang="en-US" b="1" i="1" u="sng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1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457200" y="253231"/>
            <a:ext cx="8229600" cy="13223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small" dirty="0">
                <a:solidFill>
                  <a:schemeClr val="tx1"/>
                </a:solidFill>
                <a:sym typeface="Arial"/>
              </a:rPr>
              <a:t>Tip #3 </a:t>
            </a:r>
            <a:br>
              <a:rPr lang="en-US" sz="4400" b="0" i="0" u="none" strike="noStrike" cap="small" dirty="0">
                <a:solidFill>
                  <a:schemeClr val="tx1"/>
                </a:solidFill>
                <a:sym typeface="Arial"/>
              </a:rPr>
            </a:br>
            <a:r>
              <a:rPr lang="en-US" sz="4400" b="0" dirty="0">
                <a:solidFill>
                  <a:schemeClr val="tx1"/>
                </a:solidFill>
              </a:rPr>
              <a:t>SOCIAL </a:t>
            </a:r>
            <a:r>
              <a:rPr lang="en-US" sz="4400" b="0" i="0" u="none" strike="noStrike" cap="small" dirty="0">
                <a:solidFill>
                  <a:schemeClr val="tx1"/>
                </a:solidFill>
                <a:sym typeface="Arial"/>
              </a:rPr>
              <a:t>Network Warnings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457200" y="1791324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48437"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Applicants are often searched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30357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Twitter			Facebook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30357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Youtube			Snapchat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30357"/>
            </a:pPr>
            <a:r>
              <a:rPr lang="en-US" sz="2800" dirty="0">
                <a:solidFill>
                  <a:schemeClr val="tx1"/>
                </a:solidFill>
              </a:rPr>
              <a:t>Instagram		Et Al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30357"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endParaRPr lang="en-US" sz="2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30357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Email addresses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30357"/>
              <a:buFont typeface="Arial"/>
              <a:buChar char="●"/>
            </a:pPr>
            <a:endParaRPr lang="en-US" sz="28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30357"/>
            </a:pPr>
            <a:r>
              <a:rPr lang="en-US" sz="4000" b="1" i="1" dirty="0">
                <a:solidFill>
                  <a:srgbClr val="FF0000"/>
                </a:solidFill>
                <a:latin typeface="Radley"/>
                <a:ea typeface="Radley"/>
                <a:cs typeface="Radley"/>
                <a:sym typeface="Radley"/>
              </a:rPr>
              <a:t>Private Settings are NOT private! </a:t>
            </a:r>
            <a:endParaRPr lang="en-US" sz="4000" b="1" i="1" u="none" strike="noStrike" cap="none" dirty="0">
              <a:solidFill>
                <a:srgbClr val="FF000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endParaRPr lang="en-US" sz="4000" b="0" i="0" u="none" strike="noStrike" cap="none" dirty="0">
              <a:solidFill>
                <a:schemeClr val="lt1"/>
              </a:solidFill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sym typeface="Arial"/>
            </a:endParaRPr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541" y="1523153"/>
            <a:ext cx="3934918" cy="268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1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149902" y="460375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1" i="0" u="none" strike="noStrike" cap="small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Need help Filing? 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519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48437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Wednesdays 8:30 to 10 a.m.</a:t>
            </a:r>
          </a:p>
          <a:p>
            <a:pPr lvl="1">
              <a:spcBef>
                <a:spcPts val="640"/>
              </a:spcBef>
              <a:buClr>
                <a:schemeClr val="hlink"/>
              </a:buClr>
              <a:buSzPct val="48437"/>
            </a:pPr>
            <a: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SS# for parent and student</a:t>
            </a:r>
            <a:b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Email addresses for parent and student</a:t>
            </a:r>
          </a:p>
          <a:p>
            <a:pPr lvl="1">
              <a:spcBef>
                <a:spcPts val="640"/>
              </a:spcBef>
              <a:buClr>
                <a:schemeClr val="hlink"/>
              </a:buClr>
              <a:buSzPct val="48437"/>
            </a:pPr>
            <a: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Login and passwords for parent &amp; student</a:t>
            </a:r>
          </a:p>
          <a:p>
            <a:pPr lvl="1">
              <a:spcBef>
                <a:spcPts val="640"/>
              </a:spcBef>
              <a:buClr>
                <a:schemeClr val="hlink"/>
              </a:buClr>
              <a:buSzPct val="48437"/>
            </a:pPr>
            <a:endParaRPr lang="en-US" sz="3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640"/>
              </a:spcBef>
              <a:buClr>
                <a:schemeClr val="hlink"/>
              </a:buClr>
              <a:buSzPct val="48437"/>
            </a:pPr>
            <a: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 in at the office as a visitor</a:t>
            </a:r>
          </a:p>
          <a:p>
            <a:pPr lvl="1">
              <a:spcBef>
                <a:spcPts val="640"/>
              </a:spcBef>
              <a:buClr>
                <a:schemeClr val="hlink"/>
              </a:buClr>
              <a:buSzPct val="48437"/>
            </a:pPr>
            <a: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laptops in the Career Center</a:t>
            </a:r>
          </a:p>
          <a:p>
            <a:pPr lvl="1">
              <a:spcBef>
                <a:spcPts val="640"/>
              </a:spcBef>
              <a:buClr>
                <a:schemeClr val="hlink"/>
              </a:buClr>
              <a:buSzPct val="48437"/>
              <a:buFont typeface="Arial"/>
              <a:buChar char="●"/>
            </a:pPr>
            <a:endParaRPr lang="en-US"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640"/>
              </a:spcBef>
              <a:buClr>
                <a:schemeClr val="hlink"/>
              </a:buClr>
              <a:buSzPct val="48437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48437"/>
            </a:pPr>
            <a:endParaRPr lang="en-US" sz="32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151" y="5443518"/>
            <a:ext cx="8079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i="1" dirty="0">
              <a:solidFill>
                <a:srgbClr val="0070C0"/>
              </a:solidFill>
            </a:endParaRPr>
          </a:p>
          <a:p>
            <a:r>
              <a:rPr lang="en-US" sz="2800" b="1" i="1" dirty="0">
                <a:solidFill>
                  <a:schemeClr val="tx1"/>
                </a:solidFill>
              </a:rPr>
              <a:t>www.fafsa.ed.gov      Goal – 100% seniors file!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1" i="0" u="none" strike="noStrike" cap="small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457200" y="1263722"/>
            <a:ext cx="8229600" cy="486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640"/>
              </a:spcBef>
              <a:buSzPct val="48437"/>
            </a:pPr>
            <a:r>
              <a:rPr lang="en-US" sz="2800" dirty="0">
                <a:solidFill>
                  <a:schemeClr val="tx1"/>
                </a:solidFill>
              </a:rPr>
              <a:t>Cindy Cutts</a:t>
            </a:r>
          </a:p>
          <a:p>
            <a:pPr lvl="0">
              <a:spcBef>
                <a:spcPts val="640"/>
              </a:spcBef>
              <a:buSzPct val="48437"/>
            </a:pPr>
            <a:endParaRPr lang="en-US" sz="2800" u="sng" dirty="0">
              <a:solidFill>
                <a:schemeClr val="tx1"/>
              </a:solidFill>
            </a:endParaRPr>
          </a:p>
          <a:p>
            <a:pPr lvl="0">
              <a:spcBef>
                <a:spcPts val="640"/>
              </a:spcBef>
              <a:buSzPct val="48437"/>
            </a:pPr>
            <a:r>
              <a:rPr lang="en-US" sz="2800" u="sng" dirty="0">
                <a:solidFill>
                  <a:schemeClr val="tx1"/>
                </a:solidFill>
              </a:rPr>
              <a:t>Cntr.ccutts@k12.hi.us</a:t>
            </a:r>
            <a:endParaRPr lang="en-US" sz="2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087" y="2403547"/>
            <a:ext cx="1996147" cy="5707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5800" y="2919740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Accepting college planning appointments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hlinkClick r:id="rId4"/>
              </a:rPr>
              <a:t>https://hilo.hawaii.edu/financialaid/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  <a:hlinkClick r:id="rId5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hlinkClick r:id="rId5"/>
              </a:rPr>
              <a:t>www.fafsa.ed.gov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hlinkClick r:id="rId6"/>
              </a:rPr>
              <a:t>https://fsaid.ed.gov/npas/index.htm</a:t>
            </a:r>
            <a:endParaRPr lang="en-US" sz="3200" dirty="0"/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A Place to Obtain </a:t>
            </a:r>
            <a:br>
              <a:rPr lang="en-US" dirty="0"/>
            </a:br>
            <a:r>
              <a:rPr lang="en-US" dirty="0"/>
              <a:t>Employment Skills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2500" y="1800225"/>
            <a:ext cx="801788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Four year Bachelor’s Degree &amp; beyond</a:t>
            </a:r>
          </a:p>
          <a:p>
            <a:r>
              <a:rPr lang="en-US" sz="2400" dirty="0">
                <a:solidFill>
                  <a:schemeClr val="tx1"/>
                </a:solidFill>
              </a:rPr>
              <a:t>Two year Associate’s Degree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Certification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License</a:t>
            </a:r>
          </a:p>
          <a:p>
            <a:r>
              <a:rPr lang="en-US" sz="2400" dirty="0">
                <a:solidFill>
                  <a:schemeClr val="tx1"/>
                </a:solidFill>
              </a:rPr>
              <a:t>Apprenticeship</a:t>
            </a:r>
          </a:p>
          <a:p>
            <a:r>
              <a:rPr lang="en-US" sz="2400" dirty="0">
                <a:solidFill>
                  <a:schemeClr val="tx1"/>
                </a:solidFill>
              </a:rPr>
              <a:t>Military training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On the job training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Anything that provides career related training is “college.”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FAFSA funding might be available for some non-traditional options.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Applying to college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Costs start early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753" y="4213412"/>
            <a:ext cx="75662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Application fees</a:t>
            </a:r>
          </a:p>
          <a:p>
            <a:r>
              <a:rPr lang="en-US" sz="3200" dirty="0">
                <a:solidFill>
                  <a:schemeClr val="tx1"/>
                </a:solidFill>
              </a:rPr>
              <a:t>Testing fees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See Mrs. Walker for Fee Waivers</a:t>
            </a:r>
          </a:p>
        </p:txBody>
      </p:sp>
    </p:spTree>
    <p:extLst>
      <p:ext uri="{BB962C8B-B14F-4D97-AF65-F5344CB8AC3E}">
        <p14:creationId xmlns:p14="http://schemas.microsoft.com/office/powerpoint/2010/main" val="40606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is affordable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09" y="1152983"/>
            <a:ext cx="8433259" cy="48140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Financial aid offers may differ between schools</a:t>
            </a:r>
          </a:p>
          <a:p>
            <a:pPr lvl="1"/>
            <a:r>
              <a:rPr lang="en-US" dirty="0"/>
              <a:t>Each school will issue a Student Aid Report (SAR)</a:t>
            </a:r>
          </a:p>
          <a:p>
            <a:pPr lvl="2"/>
            <a:r>
              <a:rPr lang="en-US" dirty="0"/>
              <a:t>These are often different amounts of funding</a:t>
            </a:r>
          </a:p>
          <a:p>
            <a:pPr marL="457207" lvl="1" indent="0">
              <a:buNone/>
            </a:pPr>
            <a:endParaRPr lang="en-US" dirty="0"/>
          </a:p>
          <a:p>
            <a:r>
              <a:rPr lang="en-US" dirty="0"/>
              <a:t>Tuition, dorm fees, etc. may be spread out into a payment plan</a:t>
            </a:r>
          </a:p>
          <a:p>
            <a:endParaRPr lang="en-US" dirty="0"/>
          </a:p>
          <a:p>
            <a:r>
              <a:rPr lang="en-US" dirty="0"/>
              <a:t>Most college educations are paid with a combination of sources. Nearly all college students hold a job year-round. </a:t>
            </a:r>
          </a:p>
          <a:p>
            <a:endParaRPr lang="en-US" dirty="0"/>
          </a:p>
          <a:p>
            <a:r>
              <a:rPr lang="en-US" dirty="0"/>
              <a:t>PARENTS – </a:t>
            </a:r>
            <a:r>
              <a:rPr lang="en-US" b="1" i="1" u="sng" dirty="0"/>
              <a:t>Students</a:t>
            </a:r>
            <a:r>
              <a:rPr lang="en-US" dirty="0"/>
              <a:t> must OWN it!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1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938" y="854439"/>
            <a:ext cx="60110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Free Application for Federal Student Aid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</a:rPr>
              <a:t>FAFSA</a:t>
            </a:r>
          </a:p>
          <a:p>
            <a:pPr algn="ctr"/>
            <a:r>
              <a:rPr lang="en-US" sz="5400" dirty="0">
                <a:hlinkClick r:id="rId2"/>
              </a:rPr>
              <a:t>www.fafsa.ed.gov</a:t>
            </a:r>
            <a:endParaRPr lang="en-US" sz="5400" dirty="0"/>
          </a:p>
          <a:p>
            <a:pPr algn="ctr"/>
            <a:r>
              <a:rPr lang="en-US" sz="5400" b="1" dirty="0">
                <a:solidFill>
                  <a:srgbClr val="FF0000"/>
                </a:solidFill>
              </a:rPr>
              <a:t>NOT .com </a:t>
            </a:r>
          </a:p>
        </p:txBody>
      </p:sp>
    </p:spTree>
    <p:extLst>
      <p:ext uri="{BB962C8B-B14F-4D97-AF65-F5344CB8AC3E}">
        <p14:creationId xmlns:p14="http://schemas.microsoft.com/office/powerpoint/2010/main" val="36468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51" y="1361977"/>
            <a:ext cx="7202456" cy="78692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latin typeface="Verdana" pitchFamily="34" charset="0"/>
                <a:ea typeface="Verdana" pitchFamily="34" charset="0"/>
              </a:rPr>
              <a:t>Financing an Education Starts with FAFSA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630524" y="2776520"/>
            <a:ext cx="4455184" cy="2587960"/>
          </a:xfrm>
        </p:spPr>
        <p:txBody>
          <a:bodyPr rtlCol="0">
            <a:noAutofit/>
          </a:bodyPr>
          <a:lstStyle/>
          <a:p>
            <a:pPr marL="0" indent="0">
              <a:buClr>
                <a:srgbClr val="B71E42"/>
              </a:buClr>
              <a:buNone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</a:rPr>
              <a:t>Federal government methodology:</a:t>
            </a:r>
          </a:p>
          <a:p>
            <a:pPr marL="342900" lvl="1" indent="0">
              <a:buClr>
                <a:srgbClr val="B71E42"/>
              </a:buClr>
              <a:defRPr/>
            </a:pPr>
            <a:r>
              <a:rPr lang="en-US" sz="16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</a:rPr>
              <a:t>Family Income</a:t>
            </a:r>
          </a:p>
          <a:p>
            <a:pPr marL="342900" lvl="1" indent="0">
              <a:buClr>
                <a:srgbClr val="B71E42"/>
              </a:buClr>
              <a:defRPr/>
            </a:pPr>
            <a:r>
              <a:rPr lang="en-US" dirty="0">
                <a:latin typeface="Verdana" pitchFamily="34" charset="0"/>
                <a:ea typeface="Verdana" pitchFamily="34" charset="0"/>
              </a:rPr>
              <a:t> Family Size</a:t>
            </a:r>
          </a:p>
          <a:p>
            <a:pPr marL="342900" lvl="1" indent="0">
              <a:buClr>
                <a:srgbClr val="B71E42"/>
              </a:buClr>
              <a:defRPr/>
            </a:pPr>
            <a:r>
              <a:rPr lang="en-US" dirty="0">
                <a:latin typeface="Verdana" pitchFamily="34" charset="0"/>
                <a:ea typeface="Verdana" pitchFamily="34" charset="0"/>
              </a:rPr>
              <a:t> Cost of Attendance</a:t>
            </a:r>
          </a:p>
          <a:p>
            <a:pPr marL="685800" lvl="2" indent="0">
              <a:buClr>
                <a:srgbClr val="B71E42"/>
              </a:buClr>
              <a:buNone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</a:rPr>
              <a:t>= Need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94839" y="3688080"/>
            <a:ext cx="3864315" cy="197836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algn="r" defTabSz="685800">
              <a:spcBef>
                <a:spcPts val="750"/>
              </a:spcBef>
              <a:buClr>
                <a:srgbClr val="B71E42"/>
              </a:buClr>
              <a:buSzPct val="100000"/>
              <a:defRPr/>
            </a:pPr>
            <a:r>
              <a:rPr lang="en-US" sz="16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Need can be met via: </a:t>
            </a:r>
          </a:p>
          <a:p>
            <a:pPr marL="342900" lvl="1" algn="r" defTabSz="685800">
              <a:spcBef>
                <a:spcPts val="375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 Grants</a:t>
            </a:r>
          </a:p>
          <a:p>
            <a:pPr marL="342900" lvl="1" algn="r" defTabSz="685800">
              <a:spcBef>
                <a:spcPts val="375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 Scholarships</a:t>
            </a:r>
          </a:p>
          <a:p>
            <a:pPr marL="342900" lvl="1" algn="r" defTabSz="685800">
              <a:spcBef>
                <a:spcPts val="375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 Work Study</a:t>
            </a:r>
          </a:p>
          <a:p>
            <a:pPr marL="342900" lvl="1" algn="r" defTabSz="685800">
              <a:spcBef>
                <a:spcPts val="375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 Loans</a:t>
            </a:r>
          </a:p>
          <a:p>
            <a:pPr marL="342900" lvl="1" algn="r" defTabSz="685800">
              <a:spcBef>
                <a:spcPts val="375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 Student “Self help” (job!)</a:t>
            </a: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2636570" y="3988307"/>
            <a:ext cx="3337560" cy="5334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04733"/>
      </p:ext>
    </p:extLst>
  </p:cSld>
  <p:clrMapOvr>
    <a:masterClrMapping/>
  </p:clrMapOvr>
  <p:transition spd="slow" advTm="2332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274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FREE   Application </a:t>
            </a:r>
            <a:br>
              <a:rPr lang="en-US" dirty="0"/>
            </a:br>
            <a:r>
              <a:rPr lang="en-US" dirty="0"/>
              <a:t>For Federal Student Aid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you don’t file a FAFSA</a:t>
            </a: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You are not in line</a:t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>for any FREE funding</a:t>
            </a:r>
            <a:br>
              <a:rPr lang="en-US" i="1" dirty="0">
                <a:solidFill>
                  <a:srgbClr val="FF0000"/>
                </a:solidFill>
              </a:rPr>
            </a:br>
            <a:br>
              <a:rPr lang="en-US" i="1" dirty="0">
                <a:solidFill>
                  <a:srgbClr val="FF0000"/>
                </a:solidFill>
              </a:rPr>
            </a:br>
            <a:r>
              <a:rPr lang="en-US" dirty="0"/>
              <a:t>No matter how well qualified you are! </a:t>
            </a:r>
          </a:p>
        </p:txBody>
      </p:sp>
    </p:spTree>
    <p:extLst>
      <p:ext uri="{BB962C8B-B14F-4D97-AF65-F5344CB8AC3E}">
        <p14:creationId xmlns:p14="http://schemas.microsoft.com/office/powerpoint/2010/main" val="4109117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10959</TotalTime>
  <Words>1606</Words>
  <Application>Microsoft Office PowerPoint</Application>
  <PresentationFormat>On-screen Show (4:3)</PresentationFormat>
  <Paragraphs>323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Verdana</vt:lpstr>
      <vt:lpstr>Wingdings 3</vt:lpstr>
      <vt:lpstr>Century Gothic</vt:lpstr>
      <vt:lpstr>Wingdings</vt:lpstr>
      <vt:lpstr>Arial</vt:lpstr>
      <vt:lpstr>Radley</vt:lpstr>
      <vt:lpstr>Ion</vt:lpstr>
      <vt:lpstr>1_Ion</vt:lpstr>
      <vt:lpstr>Ka’u High Financial Aid Night</vt:lpstr>
      <vt:lpstr>Visit the new Career Center </vt:lpstr>
      <vt:lpstr>What is college?</vt:lpstr>
      <vt:lpstr>A Place to Obtain  Employment Skills</vt:lpstr>
      <vt:lpstr>Applying to college</vt:lpstr>
      <vt:lpstr>College is affordable</vt:lpstr>
      <vt:lpstr>PowerPoint Presentation</vt:lpstr>
      <vt:lpstr>Financing an Education Starts with FAFSA</vt:lpstr>
      <vt:lpstr>FREE   Application  For Federal Student Aid  If you don’t file a FAFSA You are not in line for any FREE funding  No matter how well qualified you are! </vt:lpstr>
      <vt:lpstr>2 Parts to the FAFSA  Student &amp; Parent</vt:lpstr>
      <vt:lpstr>Who is a parent?</vt:lpstr>
      <vt:lpstr>FSA  ID Federal Student Aid  https://fsaid.ed.gov/npas/index.htm</vt:lpstr>
      <vt:lpstr>Getting started at fafsa.ed.gov</vt:lpstr>
      <vt:lpstr>Federal Financial Aid Philosophy</vt:lpstr>
      <vt:lpstr>When to file</vt:lpstr>
      <vt:lpstr>List colleges</vt:lpstr>
      <vt:lpstr>What happens to my FAFSA information?</vt:lpstr>
      <vt:lpstr>Financial Aid Speak EFC &amp; SAR</vt:lpstr>
      <vt:lpstr>Most Financial Aid Packages</vt:lpstr>
      <vt:lpstr>I filed a FAFSA, Now What?  Money doesn’t fall from the sky</vt:lpstr>
      <vt:lpstr>Common FAFSA Mistakes</vt:lpstr>
      <vt:lpstr>Common FAFSA Questions</vt:lpstr>
      <vt:lpstr>What if I made a mistake?</vt:lpstr>
      <vt:lpstr>Financing an education</vt:lpstr>
      <vt:lpstr>Scholarships take work!</vt:lpstr>
      <vt:lpstr>Discriminating? Yes!</vt:lpstr>
      <vt:lpstr>How Do I Win?</vt:lpstr>
      <vt:lpstr>Local Opportunities</vt:lpstr>
      <vt:lpstr> Scholarships  </vt:lpstr>
      <vt:lpstr>    Tip #1  Grow up - Own it! Use your resources &amp; follow through</vt:lpstr>
      <vt:lpstr>Tip #2  Professional Web Presence</vt:lpstr>
      <vt:lpstr>Tip #3  SOCIAL Network Warnings</vt:lpstr>
      <vt:lpstr>Need help Filing?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Kau’ High College Planning</dc:title>
  <dc:creator>Cindy Cutts</dc:creator>
  <cp:lastModifiedBy>Cynthia Cutts</cp:lastModifiedBy>
  <cp:revision>124</cp:revision>
  <dcterms:modified xsi:type="dcterms:W3CDTF">2019-12-02T01:23:53Z</dcterms:modified>
</cp:coreProperties>
</file>